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43"/>
  </p:notesMasterIdLst>
  <p:handoutMasterIdLst>
    <p:handoutMasterId r:id="rId44"/>
  </p:handoutMasterIdLst>
  <p:sldIdLst>
    <p:sldId id="256" r:id="rId2"/>
    <p:sldId id="593" r:id="rId3"/>
    <p:sldId id="631" r:id="rId4"/>
    <p:sldId id="626" r:id="rId5"/>
    <p:sldId id="627" r:id="rId6"/>
    <p:sldId id="664" r:id="rId7"/>
    <p:sldId id="665" r:id="rId8"/>
    <p:sldId id="666" r:id="rId9"/>
    <p:sldId id="628" r:id="rId10"/>
    <p:sldId id="629" r:id="rId11"/>
    <p:sldId id="630" r:id="rId12"/>
    <p:sldId id="668" r:id="rId13"/>
    <p:sldId id="661" r:id="rId14"/>
    <p:sldId id="632" r:id="rId15"/>
    <p:sldId id="663" r:id="rId16"/>
    <p:sldId id="633" r:id="rId17"/>
    <p:sldId id="634" r:id="rId18"/>
    <p:sldId id="635" r:id="rId19"/>
    <p:sldId id="636" r:id="rId20"/>
    <p:sldId id="637" r:id="rId21"/>
    <p:sldId id="638" r:id="rId22"/>
    <p:sldId id="639" r:id="rId23"/>
    <p:sldId id="640" r:id="rId24"/>
    <p:sldId id="641" r:id="rId25"/>
    <p:sldId id="642" r:id="rId26"/>
    <p:sldId id="643" r:id="rId27"/>
    <p:sldId id="644" r:id="rId28"/>
    <p:sldId id="645" r:id="rId29"/>
    <p:sldId id="646" r:id="rId30"/>
    <p:sldId id="647" r:id="rId31"/>
    <p:sldId id="648" r:id="rId32"/>
    <p:sldId id="649" r:id="rId33"/>
    <p:sldId id="650" r:id="rId34"/>
    <p:sldId id="651" r:id="rId35"/>
    <p:sldId id="652" r:id="rId36"/>
    <p:sldId id="653" r:id="rId37"/>
    <p:sldId id="654" r:id="rId38"/>
    <p:sldId id="655" r:id="rId39"/>
    <p:sldId id="659" r:id="rId40"/>
    <p:sldId id="660" r:id="rId41"/>
    <p:sldId id="656" r:id="rId42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455" autoAdjust="0"/>
  </p:normalViewPr>
  <p:slideViewPr>
    <p:cSldViewPr>
      <p:cViewPr varScale="1">
        <p:scale>
          <a:sx n="64" d="100"/>
          <a:sy n="64" d="100"/>
        </p:scale>
        <p:origin x="156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F0164-E028-4322-A149-8A6E5C9A3F5A}" type="datetimeFigureOut">
              <a:rPr lang="en-GB" smtClean="0"/>
              <a:t>20/09/2023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2328A-1146-4DCD-8F2B-D15ADF1098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673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472B0-E3A7-42CB-A901-7967602055CF}" type="datetimeFigureOut">
              <a:rPr lang="en-GB" smtClean="0"/>
              <a:t>20/09/2023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94E97-2A04-41D2-9813-7E6BE38427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428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94E97-2A04-41D2-9813-7E6BE384272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784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94E97-2A04-41D2-9813-7E6BE384272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178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3CE61345-090A-41F7-BF3F-F1BF5B36CFE0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r>
              <a:rPr lang="en-US" smtClean="0"/>
              <a:t>SP2023 -&gt; CSC291-Software Engineering Concepts                                                         Dr. Saif Ur Rehman Khan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825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DEE21-78F3-47F9-99DF-773CD597CA6A}" type="datetime1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SP2023 -&gt; CSC291-Software Engineering Concepts                                                         Dr. Saif Ur Rehman Khan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06816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DEE21-78F3-47F9-99DF-773CD597CA6A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SP2023 -&gt; CSC291-Software Engineering Concepts                                                         Dr. Saif Ur Rehman Khan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24630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DEE21-78F3-47F9-99DF-773CD597CA6A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SP2023 -&gt; CSC291-Software Engineering Concepts                                                         Dr. Saif Ur Rehman Khan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016967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DEE21-78F3-47F9-99DF-773CD597CA6A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SP2023 -&gt; CSC291-Software Engineering Concepts                                                         Dr. Saif Ur Rehman Khan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18355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DEE21-78F3-47F9-99DF-773CD597CA6A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SP2023 -&gt; CSC291-Software Engineering Concepts                                                         Dr. Saif Ur Rehman Khan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742558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DEE21-78F3-47F9-99DF-773CD597CA6A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SP2023 -&gt; CSC291-Software Engineering Concepts                                                         Dr. Saif Ur Rehman Khan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854839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D7AB0-ECCC-4A82-BFA5-7615C29506C8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SP2023 -&gt; CSC291-Software Engineering Concepts                                                         Dr. Saif Ur Rehman Khan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245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A56E-E185-4A20-926D-99D6BFA65EC4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SP2023 -&gt; CSC291-Software Engineering Concepts                                                         Dr. Saif Ur Rehman Khan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45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D4D14-B68B-4D3E-8FB0-AF4763AEEFF2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SP2023 -&gt; CSC291-Software Engineering Concepts                                                         Dr. Saif Ur Rehman Khan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23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B3D8-CB26-479E-9742-C2C4A4E83997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SP2023 -&gt; CSC291-Software Engineering Concepts                                                         Dr. Saif Ur Rehman Khan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90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37DAB-8CD1-42B3-B74F-38CDD28C8DC2}" type="datetime1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SP2023 -&gt; CSC291-Software Engineering Concepts                                                         Dr. Saif Ur Rehman Khan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64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8885-6551-4269-916B-4A8F9C5D3B6F}" type="datetime1">
              <a:rPr lang="en-US" smtClean="0"/>
              <a:t>9/20/2023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SP2023 -&gt; CSC291-Software Engineering Concepts                                                         Dr. Saif Ur Rehman Khan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740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097D-A123-41FF-B317-2401F737DF0D}" type="datetime1">
              <a:rPr lang="en-US" smtClean="0"/>
              <a:t>9/20/2023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SP2023 -&gt; CSC291-Software Engineering Concepts                                                         Dr. Saif Ur Rehman Khan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411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7901-B98B-4069-96E7-3B1A6E43A29A}" type="datetime1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SP2023 -&gt; CSC291-Software Engineering Concepts                                                         Dr. Saif Ur Rehman Khan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54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7AF5-427F-432B-B09D-C21DBED04B77}" type="datetime1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SP2023 -&gt; CSC291-Software Engineering Concepts                                                         Dr. Saif Ur Rehman Khan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406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52266-1361-4B52-BBB7-7AD7A9FDB048}" type="datetime1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SP2023 -&gt; CSC291-Software Engineering Concepts                                                         Dr. Saif Ur Rehman Khan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05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40DEE21-78F3-47F9-99DF-773CD597CA6A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SP2023 -&gt; CSC291-Software Engineering Concepts                                                         Dr. Saif Ur Rehman Khan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4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24000"/>
            <a:ext cx="6096000" cy="3810000"/>
          </a:xfrm>
        </p:spPr>
        <p:txBody>
          <a:bodyPr>
            <a:normAutofit fontScale="90000"/>
          </a:bodyPr>
          <a:lstStyle/>
          <a:p>
            <a:pPr eaLnBrk="0" hangingPunct="0">
              <a:spcBef>
                <a:spcPct val="2000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0000CC"/>
                </a:solidFill>
              </a:rPr>
              <a:t/>
            </a: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/>
            </a: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/>
            </a: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/>
            </a: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/>
            </a: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/>
            </a: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/>
            </a: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/>
            </a: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/>
            </a: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/>
            </a: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/>
            </a: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/>
            </a: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/>
            </a: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/>
            </a: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/>
            </a: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/>
            </a: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/>
            </a: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/>
            </a: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/>
            </a: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/>
            </a: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/>
            </a: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/>
            </a: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/>
            </a: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/>
            </a: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/>
            </a: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/>
            </a: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/>
            </a: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/>
            </a: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/>
            </a: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4000" b="1" dirty="0">
                <a:solidFill>
                  <a:srgbClr val="00B0F0"/>
                </a:solidFill>
              </a:rPr>
              <a:t>Software Engineering Concepts </a:t>
            </a:r>
            <a:r>
              <a:rPr lang="en-US" sz="3100" b="1" dirty="0">
                <a:solidFill>
                  <a:srgbClr val="00B0F0"/>
                </a:solidFill>
              </a:rPr>
              <a:t/>
            </a:r>
            <a:br>
              <a:rPr lang="en-US" sz="3100" b="1" dirty="0">
                <a:solidFill>
                  <a:srgbClr val="00B0F0"/>
                </a:solidFill>
              </a:rPr>
            </a:b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sz="3600" b="1" dirty="0" smtClean="0">
                <a:solidFill>
                  <a:schemeClr val="accent5">
                    <a:lumMod val="50000"/>
                  </a:schemeClr>
                </a:solidFill>
              </a:rPr>
              <a:t>CSC205)</a:t>
            </a:r>
            <a:r>
              <a:rPr lang="en-US" sz="3600" b="1" dirty="0">
                <a:solidFill>
                  <a:srgbClr val="00B0F0"/>
                </a:solidFill>
              </a:rPr>
              <a:t/>
            </a:r>
            <a:br>
              <a:rPr lang="en-US" sz="3600" b="1" dirty="0">
                <a:solidFill>
                  <a:srgbClr val="00B0F0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/>
            </a:r>
            <a:br>
              <a:rPr lang="en-US" sz="3600" b="1" dirty="0">
                <a:solidFill>
                  <a:srgbClr val="0000CC"/>
                </a:solidFill>
              </a:rPr>
            </a:br>
            <a:endParaRPr lang="en-GB" sz="3100" dirty="0">
              <a:solidFill>
                <a:srgbClr val="00B0F0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447800" y="3124200"/>
            <a:ext cx="64008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1175" indent="-279400"/>
            <a:r>
              <a:rPr lang="en-US" dirty="0">
                <a:solidFill>
                  <a:schemeClr val="tx1"/>
                </a:solidFill>
              </a:rPr>
              <a:t>Lecture 9</a:t>
            </a:r>
          </a:p>
          <a:p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953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399"/>
            <a:ext cx="7848600" cy="4944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5060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913463"/>
          </a:xfrm>
        </p:spPr>
        <p:txBody>
          <a:bodyPr>
            <a:normAutofit fontScale="90000"/>
          </a:bodyPr>
          <a:lstStyle/>
          <a:p>
            <a:r>
              <a:rPr lang="en-MY" sz="3600" dirty="0"/>
              <a:t>Alternative to Work Breakdown Structure (WBS)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57400"/>
            <a:ext cx="771525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43400"/>
            <a:ext cx="76962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790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ADF8982-875A-1BD2-A720-0110DC9F6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447800"/>
            <a:ext cx="8001000" cy="4953000"/>
          </a:xfrm>
          <a:prstGeom prst="rect">
            <a:avLst/>
          </a:prstGeo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B0B0A09B-E66C-CC1D-6EA7-A8A21FC28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815D4D14-B68B-4D3E-8FB0-AF4763AEEFF2}" type="datetime1">
              <a:rPr lang="en-US" smtClean="0"/>
              <a:pPr>
                <a:spcAft>
                  <a:spcPts val="600"/>
                </a:spcAft>
              </a:pPr>
              <a:t>9/20/2023</a:t>
            </a:fld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C4C6BEC8-44C8-FABE-5641-A5740BFD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5EDA7-725B-C578-0FF7-3902E78A942D}"/>
              </a:ext>
            </a:extLst>
          </p:cNvPr>
          <p:cNvSpPr txBox="1"/>
          <p:nvPr/>
        </p:nvSpPr>
        <p:spPr>
          <a:xfrm>
            <a:off x="685800" y="658100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https://linkinghub.elsevier.com/retrieve/pii/S153204641300049X</a:t>
            </a:r>
          </a:p>
        </p:txBody>
      </p:sp>
    </p:spTree>
    <p:extLst>
      <p:ext uri="{BB962C8B-B14F-4D97-AF65-F5344CB8AC3E}">
        <p14:creationId xmlns:p14="http://schemas.microsoft.com/office/powerpoint/2010/main" val="2604157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784" y="1447799"/>
            <a:ext cx="6489416" cy="4792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9839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is a User Story?</a:t>
            </a:r>
            <a:endParaRPr lang="en-MY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199"/>
            <a:ext cx="7924800" cy="4258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2885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User Stories in ASD</a:t>
            </a:r>
            <a:endParaRPr lang="en-MY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76" y="2219203"/>
            <a:ext cx="7627124" cy="4020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7575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3600" dirty="0"/>
              <a:t>Why User Stories are so Good?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MY" sz="2400" dirty="0"/>
              <a:t>Understood equally well by </a:t>
            </a:r>
            <a:r>
              <a:rPr lang="en-MY" sz="2400" b="1" dirty="0">
                <a:solidFill>
                  <a:srgbClr val="002060"/>
                </a:solidFill>
              </a:rPr>
              <a:t>everyone</a:t>
            </a:r>
            <a:r>
              <a:rPr lang="en-MY" sz="2400" dirty="0"/>
              <a:t> </a:t>
            </a:r>
          </a:p>
          <a:p>
            <a:pPr>
              <a:lnSpc>
                <a:spcPct val="150000"/>
              </a:lnSpc>
            </a:pPr>
            <a:r>
              <a:rPr lang="en-MY" sz="2400" dirty="0"/>
              <a:t>Useful for iteration </a:t>
            </a:r>
            <a:r>
              <a:rPr lang="en-MY" sz="2400" b="1" dirty="0">
                <a:solidFill>
                  <a:srgbClr val="0070C0"/>
                </a:solidFill>
              </a:rPr>
              <a:t>planning</a:t>
            </a:r>
            <a:r>
              <a:rPr lang="en-MY" sz="2400" dirty="0"/>
              <a:t> </a:t>
            </a:r>
          </a:p>
          <a:p>
            <a:pPr>
              <a:lnSpc>
                <a:spcPct val="150000"/>
              </a:lnSpc>
            </a:pPr>
            <a:r>
              <a:rPr lang="en-MY" sz="2400" dirty="0"/>
              <a:t>Great for </a:t>
            </a:r>
            <a:r>
              <a:rPr lang="en-MY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iterative development </a:t>
            </a:r>
          </a:p>
          <a:p>
            <a:pPr>
              <a:lnSpc>
                <a:spcPct val="150000"/>
              </a:lnSpc>
            </a:pPr>
            <a:r>
              <a:rPr lang="en-MY" sz="2400" dirty="0"/>
              <a:t>Encourage </a:t>
            </a:r>
            <a:r>
              <a:rPr lang="en-MY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deferring of details </a:t>
            </a:r>
          </a:p>
          <a:p>
            <a:pPr>
              <a:lnSpc>
                <a:spcPct val="150000"/>
              </a:lnSpc>
            </a:pPr>
            <a:r>
              <a:rPr lang="en-MY" sz="2400" dirty="0"/>
              <a:t>Support </a:t>
            </a:r>
            <a:r>
              <a:rPr lang="en-MY" sz="2400" b="1" dirty="0">
                <a:solidFill>
                  <a:srgbClr val="FF0000"/>
                </a:solidFill>
              </a:rPr>
              <a:t>opportunistic design </a:t>
            </a:r>
          </a:p>
          <a:p>
            <a:pPr>
              <a:lnSpc>
                <a:spcPct val="150000"/>
              </a:lnSpc>
            </a:pPr>
            <a:r>
              <a:rPr lang="en-MY" sz="2400" dirty="0"/>
              <a:t>Emphasize </a:t>
            </a:r>
            <a:r>
              <a:rPr lang="en-MY" sz="2400" b="1" dirty="0">
                <a:solidFill>
                  <a:srgbClr val="0070C0"/>
                </a:solidFill>
              </a:rPr>
              <a:t>verbal communication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1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3 C's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7848600" cy="4411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91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3600" dirty="0"/>
              <a:t>What is a Story Card?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MY" sz="2400" b="1" dirty="0">
                <a:solidFill>
                  <a:srgbClr val="0070C0"/>
                </a:solidFill>
              </a:rPr>
              <a:t>Short description </a:t>
            </a:r>
            <a:r>
              <a:rPr lang="en-MY" sz="2400" dirty="0"/>
              <a:t>of user or customer valued functionality. </a:t>
            </a:r>
          </a:p>
          <a:p>
            <a:endParaRPr lang="en-MY" sz="1000" dirty="0"/>
          </a:p>
          <a:p>
            <a:r>
              <a:rPr lang="en-MY" sz="2400" dirty="0"/>
              <a:t>The visible part of a story, which is followed by </a:t>
            </a:r>
            <a:r>
              <a:rPr lang="en-MY" sz="2400" b="1" dirty="0">
                <a:solidFill>
                  <a:srgbClr val="0070C0"/>
                </a:solidFill>
              </a:rPr>
              <a:t>conversations</a:t>
            </a:r>
            <a:r>
              <a:rPr lang="en-MY" sz="2400" dirty="0"/>
              <a:t> between the customer and the project team and </a:t>
            </a:r>
            <a:r>
              <a:rPr lang="en-MY" sz="2400" b="1" dirty="0">
                <a:solidFill>
                  <a:srgbClr val="C00000"/>
                </a:solidFill>
              </a:rPr>
              <a:t>confirmation</a:t>
            </a:r>
            <a:r>
              <a:rPr lang="en-MY" sz="2400" dirty="0"/>
              <a:t> of acceptance criteria. </a:t>
            </a:r>
          </a:p>
          <a:p>
            <a:pPr lvl="1"/>
            <a:r>
              <a:rPr lang="en-MY" dirty="0"/>
              <a:t>The </a:t>
            </a:r>
            <a:r>
              <a:rPr lang="en-MY" b="1" dirty="0">
                <a:solidFill>
                  <a:srgbClr val="002060"/>
                </a:solidFill>
              </a:rPr>
              <a:t>customer team writes the story cards </a:t>
            </a:r>
            <a:r>
              <a:rPr lang="en-MY" dirty="0"/>
              <a:t>because they are in the best position to express the desired features and because they must later be able to work out story details with developers and to </a:t>
            </a:r>
            <a:r>
              <a:rPr lang="en-MY" b="1" dirty="0">
                <a:solidFill>
                  <a:srgbClr val="00B050"/>
                </a:solidFill>
              </a:rPr>
              <a:t>prioritize the stories</a:t>
            </a:r>
            <a:r>
              <a:rPr lang="en-MY" dirty="0"/>
              <a:t>.</a:t>
            </a:r>
          </a:p>
          <a:p>
            <a:pPr lvl="1"/>
            <a:r>
              <a:rPr lang="en-MY" dirty="0"/>
              <a:t>The </a:t>
            </a:r>
            <a:r>
              <a:rPr lang="en-MY" b="1" dirty="0">
                <a:solidFill>
                  <a:srgbClr val="0070C0"/>
                </a:solidFill>
              </a:rPr>
              <a:t>customer team includes those who ensure</a:t>
            </a:r>
            <a:r>
              <a:rPr lang="en-MY" dirty="0"/>
              <a:t> that the software will </a:t>
            </a:r>
            <a:r>
              <a:rPr lang="en-MY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meet the needs of its intended users</a:t>
            </a:r>
            <a:r>
              <a:rPr lang="en-MY" dirty="0"/>
              <a:t>. This may include </a:t>
            </a:r>
            <a:r>
              <a:rPr lang="en-MY" b="1" dirty="0">
                <a:solidFill>
                  <a:srgbClr val="0070C0"/>
                </a:solidFill>
              </a:rPr>
              <a:t>testers, product manager, real users and interaction designers</a:t>
            </a:r>
            <a:r>
              <a:rPr lang="en-MY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2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3600" dirty="0"/>
              <a:t>Story Form/ Template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657600"/>
            <a:ext cx="7620000" cy="2743200"/>
          </a:xfrm>
        </p:spPr>
        <p:txBody>
          <a:bodyPr>
            <a:normAutofit fontScale="92500" lnSpcReduction="10000"/>
          </a:bodyPr>
          <a:lstStyle/>
          <a:p>
            <a:r>
              <a:rPr lang="en-MY" b="1" dirty="0">
                <a:solidFill>
                  <a:srgbClr val="0070C0"/>
                </a:solidFill>
              </a:rPr>
              <a:t>Role</a:t>
            </a:r>
            <a:r>
              <a:rPr lang="en-MY" dirty="0"/>
              <a:t> - represents who is performing the action. It should be a </a:t>
            </a:r>
            <a:r>
              <a:rPr lang="en-MY" b="1" dirty="0"/>
              <a:t>single person, not a department</a:t>
            </a:r>
            <a:r>
              <a:rPr lang="en-MY" dirty="0"/>
              <a:t>. It may be a </a:t>
            </a:r>
            <a:r>
              <a:rPr lang="en-MY" b="1" dirty="0"/>
              <a:t>system</a:t>
            </a:r>
            <a:r>
              <a:rPr lang="en-MY" dirty="0"/>
              <a:t> if that is what is initiating the activity. </a:t>
            </a:r>
          </a:p>
          <a:p>
            <a:endParaRPr lang="en-MY" sz="1300" dirty="0"/>
          </a:p>
          <a:p>
            <a:r>
              <a:rPr lang="en-MY" b="1" dirty="0">
                <a:solidFill>
                  <a:srgbClr val="0070C0"/>
                </a:solidFill>
              </a:rPr>
              <a:t>Activity</a:t>
            </a:r>
            <a:r>
              <a:rPr lang="en-MY" dirty="0"/>
              <a:t> – represents the </a:t>
            </a:r>
            <a:r>
              <a:rPr lang="en-MY" b="1" dirty="0"/>
              <a:t>action</a:t>
            </a:r>
            <a:r>
              <a:rPr lang="en-MY" dirty="0"/>
              <a:t> to be performed by the system. </a:t>
            </a:r>
          </a:p>
          <a:p>
            <a:endParaRPr lang="en-MY" sz="1300" dirty="0"/>
          </a:p>
          <a:p>
            <a:r>
              <a:rPr lang="en-MY" b="1" dirty="0">
                <a:solidFill>
                  <a:srgbClr val="0070C0"/>
                </a:solidFill>
              </a:rPr>
              <a:t>Business Value </a:t>
            </a:r>
            <a:r>
              <a:rPr lang="en-MY" dirty="0"/>
              <a:t>– represents the </a:t>
            </a:r>
            <a:r>
              <a:rPr lang="en-MY" b="1" dirty="0"/>
              <a:t>value to the business</a:t>
            </a:r>
            <a:r>
              <a:rPr lang="en-MY" dirty="0"/>
              <a:t>. Why is this story important?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371725"/>
            <a:ext cx="389572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20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438400"/>
            <a:ext cx="7010400" cy="8382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en-GB" sz="2800" dirty="0"/>
              <a:t>Feature, Scenario, and Stories</a:t>
            </a:r>
            <a:endParaRPr lang="en-GB" sz="2400" dirty="0"/>
          </a:p>
          <a:p>
            <a:pPr lvl="1">
              <a:lnSpc>
                <a:spcPct val="170000"/>
              </a:lnSpc>
            </a:pPr>
            <a:endParaRPr lang="en-GB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759082"/>
            <a:ext cx="5876925" cy="2527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5890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3600" dirty="0"/>
              <a:t>Story Form/ Template I: </a:t>
            </a:r>
            <a:r>
              <a:rPr lang="en-MY" sz="3600" dirty="0">
                <a:solidFill>
                  <a:srgbClr val="002060"/>
                </a:solidFill>
              </a:rPr>
              <a:t>Example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743200"/>
            <a:ext cx="78486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5859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3600" dirty="0"/>
              <a:t>Story Form/ Template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05000"/>
            <a:ext cx="7039188" cy="1122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714750"/>
            <a:ext cx="685800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464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3600" dirty="0"/>
              <a:t>User Story Form/ Template II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866" y="2408359"/>
            <a:ext cx="6134100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81400"/>
            <a:ext cx="7233438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741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3600" dirty="0"/>
              <a:t>User Story Form/ Template III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88142"/>
            <a:ext cx="6248400" cy="7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61" y="3272917"/>
            <a:ext cx="7364626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298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3600" dirty="0"/>
              <a:t>User Story Form/ Template IV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2002807"/>
            <a:ext cx="7086600" cy="1003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38500"/>
            <a:ext cx="7696200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76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3600" dirty="0"/>
              <a:t>Acceptance/Validation Criteria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03" y="2219204"/>
            <a:ext cx="736346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939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3600" dirty="0"/>
              <a:t>Acceptance Test Form/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38325"/>
            <a:ext cx="7924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647" y="2807341"/>
            <a:ext cx="641032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296833"/>
            <a:ext cx="76962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932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3600" dirty="0"/>
              <a:t>Non-Functional Requirements Do User Stories Really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MY" sz="2400" dirty="0"/>
              <a:t>Agile teams focus on </a:t>
            </a:r>
            <a:r>
              <a:rPr lang="en-MY" sz="2400" b="1" dirty="0">
                <a:solidFill>
                  <a:srgbClr val="0070C0"/>
                </a:solidFill>
              </a:rPr>
              <a:t>identifying User Facing Features in the form of User Stories </a:t>
            </a:r>
            <a:r>
              <a:rPr lang="en-MY" sz="2400" dirty="0"/>
              <a:t>that can form the basis of incremental deliveries.</a:t>
            </a:r>
          </a:p>
          <a:p>
            <a:pPr lvl="1"/>
            <a:r>
              <a:rPr lang="en-MY" sz="2400" dirty="0"/>
              <a:t>Business Analysts work closely with stakeholders to understand what user stories must be satisfied by the product that they are developing. </a:t>
            </a:r>
          </a:p>
          <a:p>
            <a:pPr lvl="1"/>
            <a:endParaRPr lang="en-MY" sz="1050" dirty="0"/>
          </a:p>
          <a:p>
            <a:r>
              <a:rPr lang="en-MY" sz="2400" dirty="0"/>
              <a:t>A flaw in this approach can be that </a:t>
            </a:r>
            <a:r>
              <a:rPr lang="en-MY" sz="2400" b="1" dirty="0">
                <a:solidFill>
                  <a:srgbClr val="0070C0"/>
                </a:solidFill>
              </a:rPr>
              <a:t>users don’t mention non-functional requirements (NFRs</a:t>
            </a:r>
            <a:r>
              <a:rPr lang="en-MY" sz="2400" dirty="0"/>
              <a:t>) and developers don’t push to understand what quality attributes the software should satisfy.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3600" dirty="0"/>
              <a:t>Consider Non-functional Requirements from the 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MY" sz="2400" dirty="0"/>
              <a:t>Most software systems are in use for many more times longer than they take to build. So you need: </a:t>
            </a:r>
          </a:p>
          <a:p>
            <a:pPr lvl="1"/>
            <a:r>
              <a:rPr lang="en-MY" sz="2400" dirty="0"/>
              <a:t>Start </a:t>
            </a:r>
            <a:r>
              <a:rPr lang="en-MY" sz="2400" b="1" dirty="0">
                <a:solidFill>
                  <a:srgbClr val="0070C0"/>
                </a:solidFill>
              </a:rPr>
              <a:t>conversations about the operating environment and user expectations early</a:t>
            </a:r>
            <a:r>
              <a:rPr lang="en-MY" sz="2400" dirty="0"/>
              <a:t>. </a:t>
            </a:r>
          </a:p>
          <a:p>
            <a:pPr lvl="1"/>
            <a:r>
              <a:rPr lang="en-MY" sz="2400" dirty="0"/>
              <a:t>Talk about </a:t>
            </a:r>
            <a:r>
              <a:rPr lang="en-MY" sz="2400" b="1" dirty="0">
                <a:solidFill>
                  <a:srgbClr val="002060"/>
                </a:solidFill>
              </a:rPr>
              <a:t>the quality capabilities of the system</a:t>
            </a:r>
            <a:r>
              <a:rPr lang="en-MY" sz="2400" dirty="0"/>
              <a:t>, like performance and security, at the start of the project. </a:t>
            </a:r>
          </a:p>
          <a:p>
            <a:pPr lvl="1"/>
            <a:r>
              <a:rPr lang="en-MY" sz="2400" dirty="0"/>
              <a:t>Hold a session with the team to </a:t>
            </a:r>
            <a:r>
              <a:rPr lang="en-MY" sz="2400" b="1" dirty="0">
                <a:solidFill>
                  <a:srgbClr val="C00000"/>
                </a:solidFill>
              </a:rPr>
              <a:t>brainstorm risks to consider what are the things that can go wrong</a:t>
            </a:r>
            <a:r>
              <a:rPr lang="en-MY" sz="2400" dirty="0"/>
              <a:t> once the system is live?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72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3600" dirty="0"/>
              <a:t>Types of Non-functional Requirements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1638"/>
            <a:ext cx="7233604" cy="389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5210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Agile Manifesto</a:t>
            </a:r>
            <a:endParaRPr lang="en-MY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930400"/>
            <a:ext cx="7285011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3271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3600" dirty="0"/>
              <a:t>NFRs Can be Grouped Into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MY" sz="2400" b="1" dirty="0">
                <a:solidFill>
                  <a:srgbClr val="0070C0"/>
                </a:solidFill>
              </a:rPr>
              <a:t>Execution qualities</a:t>
            </a:r>
            <a:r>
              <a:rPr lang="en-MY" sz="2400" dirty="0"/>
              <a:t>, such as </a:t>
            </a:r>
            <a:r>
              <a:rPr lang="en-MY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</a:t>
            </a:r>
            <a:r>
              <a:rPr lang="en-MY" sz="2400" dirty="0"/>
              <a:t> and </a:t>
            </a:r>
            <a:r>
              <a:rPr lang="en-MY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usability</a:t>
            </a:r>
            <a:r>
              <a:rPr lang="en-MY" sz="2400" dirty="0"/>
              <a:t>, which are observable at run time. </a:t>
            </a:r>
          </a:p>
          <a:p>
            <a:endParaRPr lang="en-MY" sz="1200" dirty="0"/>
          </a:p>
          <a:p>
            <a:r>
              <a:rPr lang="en-MY" sz="2400" b="1" dirty="0">
                <a:solidFill>
                  <a:srgbClr val="0070C0"/>
                </a:solidFill>
              </a:rPr>
              <a:t>Evolution qualities</a:t>
            </a:r>
            <a:r>
              <a:rPr lang="en-MY" sz="2400" dirty="0"/>
              <a:t>, such as </a:t>
            </a:r>
            <a:r>
              <a:rPr lang="en-MY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testability</a:t>
            </a:r>
            <a:r>
              <a:rPr lang="en-MY" sz="2400" dirty="0"/>
              <a:t>, </a:t>
            </a:r>
            <a:r>
              <a:rPr lang="en-MY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maintainability</a:t>
            </a:r>
            <a:r>
              <a:rPr lang="en-MY" sz="2400" dirty="0"/>
              <a:t>, </a:t>
            </a:r>
            <a:r>
              <a:rPr lang="en-MY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extensibility</a:t>
            </a:r>
            <a:r>
              <a:rPr lang="en-MY" sz="2400" dirty="0"/>
              <a:t> and </a:t>
            </a:r>
            <a:r>
              <a:rPr lang="en-MY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scalability</a:t>
            </a:r>
            <a:r>
              <a:rPr lang="en-MY" sz="2400" dirty="0"/>
              <a:t>, which are embodied in the static structure of the software system. </a:t>
            </a:r>
          </a:p>
          <a:p>
            <a:endParaRPr lang="en-MY" sz="1200" dirty="0"/>
          </a:p>
          <a:p>
            <a:pPr algn="ctr"/>
            <a:r>
              <a:rPr lang="en-MY" sz="2400" b="1" i="1" dirty="0">
                <a:solidFill>
                  <a:srgbClr val="0070C0"/>
                </a:solidFill>
              </a:rPr>
              <a:t>Agile teams need to consider both categories of NFRs so how do we ensure that these don’t get missed?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3600" dirty="0"/>
              <a:t>The beauty of User Stories for Non-Functional Requirements approach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42" y="2664727"/>
            <a:ext cx="7345782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5495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3600" dirty="0">
                <a:solidFill>
                  <a:srgbClr val="C00000"/>
                </a:solidFill>
              </a:rPr>
              <a:t>How do we gather user stories?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355026"/>
            <a:ext cx="6781800" cy="3862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5293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142063"/>
          </a:xfrm>
        </p:spPr>
        <p:txBody>
          <a:bodyPr/>
          <a:lstStyle/>
          <a:p>
            <a:r>
              <a:rPr lang="en-US" sz="3600" dirty="0"/>
              <a:t>Story Writing Workshop</a:t>
            </a:r>
            <a:endParaRPr lang="en-MY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49" y="1828800"/>
            <a:ext cx="7640367" cy="4131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281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3600" dirty="0"/>
              <a:t>Where are the Details?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57400"/>
            <a:ext cx="7829298" cy="4182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6735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3600" dirty="0"/>
              <a:t>Details added as </a:t>
            </a:r>
            <a:r>
              <a:rPr lang="en-MY" sz="3600" dirty="0">
                <a:solidFill>
                  <a:srgbClr val="002060"/>
                </a:solidFill>
              </a:rPr>
              <a:t>smaller User Stories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61" y="1905000"/>
            <a:ext cx="8019544" cy="4334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18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3600" dirty="0"/>
              <a:t>Details as conditions of Satisfaction/ Acceptance Criteria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362200"/>
            <a:ext cx="3133725" cy="1744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106333"/>
            <a:ext cx="7807036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594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3600" dirty="0"/>
              <a:t>Types of User Stories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689477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3666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3600" dirty="0"/>
              <a:t>The Backlog Iceberg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62200"/>
            <a:ext cx="717629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5190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Breaking Down Epics</a:t>
            </a:r>
            <a:endParaRPr lang="en-MY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6" y="1828800"/>
            <a:ext cx="7224289" cy="4411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1857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91346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Project Management is all about </a:t>
            </a:r>
            <a:r>
              <a:rPr lang="en-US" sz="3600" dirty="0">
                <a:solidFill>
                  <a:srgbClr val="002060"/>
                </a:solidFill>
              </a:rPr>
              <a:t>COMMUNICATION</a:t>
            </a:r>
            <a:endParaRPr lang="en-MY" sz="3600" dirty="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2438400"/>
            <a:ext cx="5057775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400" y="2514600"/>
            <a:ext cx="2743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People who wants a SW product must </a:t>
            </a:r>
            <a:r>
              <a:rPr lang="en-US" sz="3200" dirty="0">
                <a:solidFill>
                  <a:srgbClr val="FF0000"/>
                </a:solidFill>
              </a:rPr>
              <a:t>communicate</a:t>
            </a:r>
            <a:r>
              <a:rPr lang="en-US" sz="3200" dirty="0"/>
              <a:t> with people who can BUILD it!!</a:t>
            </a:r>
            <a:endParaRPr lang="en-MY" sz="3200" dirty="0"/>
          </a:p>
        </p:txBody>
      </p:sp>
    </p:spTree>
    <p:extLst>
      <p:ext uri="{BB962C8B-B14F-4D97-AF65-F5344CB8AC3E}">
        <p14:creationId xmlns:p14="http://schemas.microsoft.com/office/powerpoint/2010/main" val="46055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3600" dirty="0"/>
              <a:t>Tips for Writing Good Stories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52" y="1758420"/>
            <a:ext cx="7845361" cy="448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7212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8001000" cy="529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1560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Effective Communication</a:t>
            </a:r>
            <a:endParaRPr lang="en-MY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73" y="2380070"/>
            <a:ext cx="7202327" cy="358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6400800"/>
            <a:ext cx="40576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4391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60DC1-6E2D-73CB-7825-64EEBD778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 descr="Text, timeline&#10;&#10;Description automatically generated">
            <a:extLst>
              <a:ext uri="{FF2B5EF4-FFF2-40B4-BE49-F238E27FC236}">
                <a16:creationId xmlns:a16="http://schemas.microsoft.com/office/drawing/2014/main" id="{6D8F269B-9FD4-0817-BC33-C18A4D892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85800"/>
            <a:ext cx="8001000" cy="555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14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B8A94-29D3-0325-69C7-CBC4F1A5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5E8FFA4B-7B3D-51C1-3A4C-D43ED4733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14400"/>
            <a:ext cx="8001000" cy="504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7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816C7-3082-C4A3-7FE4-6300C6375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5EFCD1BF-515A-1E99-5D17-0A2342E6A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613833"/>
            <a:ext cx="6934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71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684863"/>
          </a:xfrm>
        </p:spPr>
        <p:txBody>
          <a:bodyPr/>
          <a:lstStyle/>
          <a:p>
            <a:r>
              <a:rPr lang="en-US" sz="3600" dirty="0"/>
              <a:t>PDCA Cycle</a:t>
            </a:r>
            <a:endParaRPr lang="en-MY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46289"/>
            <a:ext cx="7340444" cy="4411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88081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3409</TotalTime>
  <Words>639</Words>
  <Application>Microsoft Office PowerPoint</Application>
  <PresentationFormat>On-screen Show (4:3)</PresentationFormat>
  <Paragraphs>110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Garamond</vt:lpstr>
      <vt:lpstr>Organic</vt:lpstr>
      <vt:lpstr>                             Software Engineering Concepts  (CSC205)  </vt:lpstr>
      <vt:lpstr>Agenda</vt:lpstr>
      <vt:lpstr>Agile Manifesto</vt:lpstr>
      <vt:lpstr>Project Management is all about COMMUNICATION</vt:lpstr>
      <vt:lpstr>Effective Communication</vt:lpstr>
      <vt:lpstr>PowerPoint Presentation</vt:lpstr>
      <vt:lpstr>PowerPoint Presentation</vt:lpstr>
      <vt:lpstr>PowerPoint Presentation</vt:lpstr>
      <vt:lpstr>PDCA Cycle</vt:lpstr>
      <vt:lpstr>PowerPoint Presentation</vt:lpstr>
      <vt:lpstr>Alternative to Work Breakdown Structure (WBS)</vt:lpstr>
      <vt:lpstr>PowerPoint Presentation</vt:lpstr>
      <vt:lpstr>PowerPoint Presentation</vt:lpstr>
      <vt:lpstr>What is a User Story?</vt:lpstr>
      <vt:lpstr>User Stories in ASD</vt:lpstr>
      <vt:lpstr>Why User Stories are so Good?</vt:lpstr>
      <vt:lpstr>The 3 C's</vt:lpstr>
      <vt:lpstr>What is a Story Card? </vt:lpstr>
      <vt:lpstr>Story Form/ Template I</vt:lpstr>
      <vt:lpstr>Story Form/ Template I: Example</vt:lpstr>
      <vt:lpstr>Story Form/ Template I</vt:lpstr>
      <vt:lpstr>User Story Form/ Template II</vt:lpstr>
      <vt:lpstr>User Story Form/ Template III</vt:lpstr>
      <vt:lpstr>User Story Form/ Template IV </vt:lpstr>
      <vt:lpstr>Acceptance/Validation Criteria</vt:lpstr>
      <vt:lpstr>Acceptance Test Form/ Template</vt:lpstr>
      <vt:lpstr>Non-Functional Requirements Do User Stories Really Help?</vt:lpstr>
      <vt:lpstr>Consider Non-functional Requirements from the Start</vt:lpstr>
      <vt:lpstr>Types of Non-functional Requirements</vt:lpstr>
      <vt:lpstr>NFRs Can be Grouped Into</vt:lpstr>
      <vt:lpstr>The beauty of User Stories for Non-Functional Requirements approach</vt:lpstr>
      <vt:lpstr>How do we gather user stories?</vt:lpstr>
      <vt:lpstr>Story Writing Workshop</vt:lpstr>
      <vt:lpstr>Where are the Details?</vt:lpstr>
      <vt:lpstr>Details added as smaller User Stories</vt:lpstr>
      <vt:lpstr>Details as conditions of Satisfaction/ Acceptance Criteria</vt:lpstr>
      <vt:lpstr>Types of User Stories</vt:lpstr>
      <vt:lpstr>The Backlog Iceberg</vt:lpstr>
      <vt:lpstr>Breaking Down Epics</vt:lpstr>
      <vt:lpstr>Tips for Writing Good Stories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Quality Engineering BSSE-VI</dc:title>
  <dc:creator>Administrator</dc:creator>
  <cp:lastModifiedBy>Nargis</cp:lastModifiedBy>
  <cp:revision>612</cp:revision>
  <cp:lastPrinted>2019-02-06T10:33:43Z</cp:lastPrinted>
  <dcterms:created xsi:type="dcterms:W3CDTF">2006-08-16T00:00:00Z</dcterms:created>
  <dcterms:modified xsi:type="dcterms:W3CDTF">2023-09-20T11:03:29Z</dcterms:modified>
</cp:coreProperties>
</file>